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2"/>
  </p:notesMasterIdLst>
  <p:handoutMasterIdLst>
    <p:handoutMasterId r:id="rId23"/>
  </p:handoutMasterIdLst>
  <p:sldIdLst>
    <p:sldId id="256" r:id="rId2"/>
    <p:sldId id="257" r:id="rId3"/>
    <p:sldId id="278" r:id="rId4"/>
    <p:sldId id="305" r:id="rId5"/>
    <p:sldId id="282" r:id="rId6"/>
    <p:sldId id="289" r:id="rId7"/>
    <p:sldId id="312" r:id="rId8"/>
    <p:sldId id="295" r:id="rId9"/>
    <p:sldId id="261" r:id="rId10"/>
    <p:sldId id="270" r:id="rId11"/>
    <p:sldId id="266" r:id="rId12"/>
    <p:sldId id="268" r:id="rId13"/>
    <p:sldId id="273" r:id="rId14"/>
    <p:sldId id="274" r:id="rId15"/>
    <p:sldId id="276" r:id="rId16"/>
    <p:sldId id="306" r:id="rId17"/>
    <p:sldId id="307" r:id="rId18"/>
    <p:sldId id="313" r:id="rId19"/>
    <p:sldId id="281" r:id="rId20"/>
    <p:sldId id="309"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660"/>
  </p:normalViewPr>
  <p:slideViewPr>
    <p:cSldViewPr snapToGrid="0">
      <p:cViewPr varScale="1">
        <p:scale>
          <a:sx n="60" d="100"/>
          <a:sy n="60" d="100"/>
        </p:scale>
        <p:origin x="8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604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1619" y="0"/>
            <a:ext cx="3037212" cy="466047"/>
          </a:xfrm>
          <a:prstGeom prst="rect">
            <a:avLst/>
          </a:prstGeom>
        </p:spPr>
        <p:txBody>
          <a:bodyPr vert="horz" lIns="91440" tIns="45720" rIns="91440" bIns="45720" rtlCol="0"/>
          <a:lstStyle>
            <a:lvl1pPr algn="r">
              <a:defRPr sz="1200"/>
            </a:lvl1pPr>
          </a:lstStyle>
          <a:p>
            <a:fld id="{F8EBE51C-71E9-41C1-9A6B-2AA986488E72}" type="datetimeFigureOut">
              <a:rPr lang="en-US" smtClean="0"/>
              <a:t>3/23/2019</a:t>
            </a:fld>
            <a:endParaRPr lang="en-US" dirty="0"/>
          </a:p>
        </p:txBody>
      </p:sp>
      <p:sp>
        <p:nvSpPr>
          <p:cNvPr id="4" name="Footer Placeholder 3"/>
          <p:cNvSpPr>
            <a:spLocks noGrp="1"/>
          </p:cNvSpPr>
          <p:nvPr>
            <p:ph type="ftr" sz="quarter" idx="2"/>
          </p:nvPr>
        </p:nvSpPr>
        <p:spPr>
          <a:xfrm>
            <a:off x="0" y="8830353"/>
            <a:ext cx="3037212" cy="46604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619" y="8830353"/>
            <a:ext cx="3037212" cy="466047"/>
          </a:xfrm>
          <a:prstGeom prst="rect">
            <a:avLst/>
          </a:prstGeom>
        </p:spPr>
        <p:txBody>
          <a:bodyPr vert="horz" lIns="91440" tIns="45720" rIns="91440" bIns="45720" rtlCol="0" anchor="b"/>
          <a:lstStyle>
            <a:lvl1pPr algn="r">
              <a:defRPr sz="1200"/>
            </a:lvl1pPr>
          </a:lstStyle>
          <a:p>
            <a:fld id="{56504D26-0D7A-4D89-8928-20798B361041}" type="slidenum">
              <a:rPr lang="en-US" smtClean="0"/>
              <a:t>‹#›</a:t>
            </a:fld>
            <a:endParaRPr lang="en-US" dirty="0"/>
          </a:p>
        </p:txBody>
      </p:sp>
    </p:spTree>
    <p:extLst>
      <p:ext uri="{BB962C8B-B14F-4D97-AF65-F5344CB8AC3E}">
        <p14:creationId xmlns:p14="http://schemas.microsoft.com/office/powerpoint/2010/main" val="2131820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716C6E36-BCEA-4ACE-A421-AC8795B6B973}" type="datetimeFigureOut">
              <a:rPr lang="en-US" smtClean="0"/>
              <a:t>3/22/2019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4"/>
            <a:ext cx="5608320" cy="366045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1440" tIns="45720" rIns="91440" bIns="45720" rtlCol="0" anchor="b"/>
          <a:lstStyle>
            <a:lvl1pPr algn="r">
              <a:defRPr sz="1200"/>
            </a:lvl1pPr>
          </a:lstStyle>
          <a:p>
            <a:fld id="{8B4B707B-A076-4A8D-96C3-28E35D24EBCD}" type="slidenum">
              <a:rPr lang="en-US" smtClean="0"/>
              <a:t>‹#›</a:t>
            </a:fld>
            <a:endParaRPr lang="en-US" dirty="0"/>
          </a:p>
        </p:txBody>
      </p:sp>
    </p:spTree>
    <p:extLst>
      <p:ext uri="{BB962C8B-B14F-4D97-AF65-F5344CB8AC3E}">
        <p14:creationId xmlns:p14="http://schemas.microsoft.com/office/powerpoint/2010/main" val="3737909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often start driving when they turn 16</a:t>
            </a:r>
          </a:p>
          <a:p>
            <a:endParaRPr lang="en-US" dirty="0" smtClean="0"/>
          </a:p>
          <a:p>
            <a:r>
              <a:rPr lang="en-US" dirty="0" smtClean="0"/>
              <a:t>People with epilepsy have to be extra careful about choosing to drive</a:t>
            </a:r>
          </a:p>
          <a:p>
            <a:endParaRPr lang="en-US" dirty="0" smtClean="0"/>
          </a:p>
          <a:p>
            <a:r>
              <a:rPr lang="en-US" dirty="0" smtClean="0"/>
              <a:t>If someone has a seizure when they are driving it could be very dangerous</a:t>
            </a:r>
          </a:p>
          <a:p>
            <a:endParaRPr lang="en-US" dirty="0" smtClean="0"/>
          </a:p>
          <a:p>
            <a:r>
              <a:rPr lang="en-US" dirty="0" smtClean="0"/>
              <a:t>States have laws requiring a person to be seizure free for a specific amount of time before they can legally drive</a:t>
            </a:r>
          </a:p>
          <a:p>
            <a:endParaRPr lang="en-US" dirty="0" smtClean="0"/>
          </a:p>
          <a:p>
            <a:r>
              <a:rPr lang="en-US" dirty="0" smtClean="0"/>
              <a:t>If you don’t drive, don’t worry – there are other ways you can get around and do the things you want to do</a:t>
            </a:r>
          </a:p>
          <a:p>
            <a:endParaRPr lang="en-US" dirty="0"/>
          </a:p>
        </p:txBody>
      </p:sp>
      <p:sp>
        <p:nvSpPr>
          <p:cNvPr id="4" name="Slide Number Placeholder 3"/>
          <p:cNvSpPr>
            <a:spLocks noGrp="1"/>
          </p:cNvSpPr>
          <p:nvPr>
            <p:ph type="sldNum" sz="quarter" idx="10"/>
          </p:nvPr>
        </p:nvSpPr>
        <p:spPr/>
        <p:txBody>
          <a:bodyPr/>
          <a:lstStyle/>
          <a:p>
            <a:fld id="{8B4B707B-A076-4A8D-96C3-28E35D24EBCD}" type="slidenum">
              <a:rPr lang="en-US" smtClean="0"/>
              <a:t>1</a:t>
            </a:fld>
            <a:endParaRPr lang="en-US" dirty="0"/>
          </a:p>
        </p:txBody>
      </p:sp>
    </p:spTree>
    <p:extLst>
      <p:ext uri="{BB962C8B-B14F-4D97-AF65-F5344CB8AC3E}">
        <p14:creationId xmlns:p14="http://schemas.microsoft.com/office/powerpoint/2010/main" val="157862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3034638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4181757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479408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56868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2894062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2658501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3184633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1211678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2613173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508013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697841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49963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598043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322875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293706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261182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F6D648-5125-4D60-8946-783C1320E1E0}" type="datetimeFigureOut">
              <a:rPr lang="en-US" smtClean="0"/>
              <a:t>3/22/2019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D6E13F-A306-486E-A36C-29100CE0FCA5}" type="slidenum">
              <a:rPr lang="en-US" smtClean="0"/>
              <a:t>‹#›</a:t>
            </a:fld>
            <a:endParaRPr lang="en-US" dirty="0"/>
          </a:p>
        </p:txBody>
      </p:sp>
    </p:spTree>
    <p:extLst>
      <p:ext uri="{BB962C8B-B14F-4D97-AF65-F5344CB8AC3E}">
        <p14:creationId xmlns:p14="http://schemas.microsoft.com/office/powerpoint/2010/main" val="332427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EF6D648-5125-4D60-8946-783C1320E1E0}" type="datetimeFigureOut">
              <a:rPr lang="en-US" smtClean="0"/>
              <a:t>3/22/2019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0D6E13F-A306-486E-A36C-29100CE0FCA5}" type="slidenum">
              <a:rPr lang="en-US" smtClean="0"/>
              <a:t>‹#›</a:t>
            </a:fld>
            <a:endParaRPr lang="en-US" dirty="0"/>
          </a:p>
        </p:txBody>
      </p:sp>
    </p:spTree>
    <p:extLst>
      <p:ext uri="{BB962C8B-B14F-4D97-AF65-F5344CB8AC3E}">
        <p14:creationId xmlns:p14="http://schemas.microsoft.com/office/powerpoint/2010/main" val="835247270"/>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epilepsy.com/driving-laws" TargetMode="External"/><Relationship Id="rId7" Type="http://schemas.openxmlformats.org/officeDocument/2006/relationships/hyperlink" Target="https://livingwellwithepilepsy.com/tag/uber" TargetMode="External"/><Relationship Id="rId2" Type="http://schemas.openxmlformats.org/officeDocument/2006/relationships/hyperlink" Target="https://www.epilepsy.com/living-epilepsy/driving-and-transportation" TargetMode="External"/><Relationship Id="rId1" Type="http://schemas.openxmlformats.org/officeDocument/2006/relationships/slideLayout" Target="../slideLayouts/slideLayout2.xml"/><Relationship Id="rId6" Type="http://schemas.openxmlformats.org/officeDocument/2006/relationships/hyperlink" Target="https://livingwellwithepilepsy.com/2018/personal-epilepsy-stories/epilepsy-and-transportation-how-an-electric-bike-saved-the-day-for-one-mom-in-portland.html" TargetMode="External"/><Relationship Id="rId5" Type="http://schemas.openxmlformats.org/officeDocument/2006/relationships/hyperlink" Target="https://www.epilepsy.com/living-epilepsy/driving-and-transportation/transportation" TargetMode="External"/><Relationship Id="rId4" Type="http://schemas.openxmlformats.org/officeDocument/2006/relationships/hyperlink" Target="https://www.epilepsy.com/living-epilepsy/parents-and-caregivers/about-teens-epilepsy/driving-and-transport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epilepsy.com/article/2014/9/driving-and-independence" TargetMode="External"/><Relationship Id="rId3" Type="http://schemas.openxmlformats.org/officeDocument/2006/relationships/hyperlink" Target="https://www.neurologyadvisor.com/topics/epilepsy/epilepsys-mobility-problem-advocating-for-changes-in-transportation-laws-public-resources/" TargetMode="External"/><Relationship Id="rId7" Type="http://schemas.openxmlformats.org/officeDocument/2006/relationships/hyperlink" Target="https://www.epilepsy.com/driving-laws" TargetMode="External"/><Relationship Id="rId2" Type="http://schemas.openxmlformats.org/officeDocument/2006/relationships/hyperlink" Target="https://epilepsychicago.org/case-management/transportation/" TargetMode="External"/><Relationship Id="rId1" Type="http://schemas.openxmlformats.org/officeDocument/2006/relationships/slideLayout" Target="../slideLayouts/slideLayout2.xml"/><Relationship Id="rId6" Type="http://schemas.openxmlformats.org/officeDocument/2006/relationships/hyperlink" Target="https://epilepsycentre.org.au/transportation-safety/" TargetMode="External"/><Relationship Id="rId5" Type="http://schemas.openxmlformats.org/officeDocument/2006/relationships/hyperlink" Target="http://www.healthtalk.org/young-peoples-experiences/epilepsy/driving-transport-and-travel-epilepsy" TargetMode="External"/><Relationship Id="rId4" Type="http://schemas.openxmlformats.org/officeDocument/2006/relationships/hyperlink" Target="https://n.neurology.org/content/90/13/58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Epilepsy and Driving</a:t>
            </a:r>
            <a:endParaRPr lang="en-US" dirty="0"/>
          </a:p>
        </p:txBody>
      </p:sp>
      <p:sp>
        <p:nvSpPr>
          <p:cNvPr id="3" name="Subtitle 2"/>
          <p:cNvSpPr>
            <a:spLocks noGrp="1"/>
          </p:cNvSpPr>
          <p:nvPr>
            <p:ph type="subTitle" idx="1"/>
          </p:nvPr>
        </p:nvSpPr>
        <p:spPr/>
        <p:txBody>
          <a:bodyPr/>
          <a:lstStyle/>
          <a:p>
            <a:r>
              <a:rPr lang="en-US" dirty="0" smtClean="0"/>
              <a:t>What Parents Should Know</a:t>
            </a:r>
            <a:endParaRPr lang="en-US" dirty="0"/>
          </a:p>
        </p:txBody>
      </p:sp>
    </p:spTree>
    <p:extLst>
      <p:ext uri="{BB962C8B-B14F-4D97-AF65-F5344CB8AC3E}">
        <p14:creationId xmlns:p14="http://schemas.microsoft.com/office/powerpoint/2010/main" val="2721653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Driving without a license</a:t>
            </a:r>
            <a:endParaRPr lang="en-US" dirty="0"/>
          </a:p>
        </p:txBody>
      </p:sp>
      <p:sp>
        <p:nvSpPr>
          <p:cNvPr id="3" name="Content Placeholder 2"/>
          <p:cNvSpPr>
            <a:spLocks noGrp="1"/>
          </p:cNvSpPr>
          <p:nvPr>
            <p:ph idx="1"/>
          </p:nvPr>
        </p:nvSpPr>
        <p:spPr/>
        <p:txBody>
          <a:bodyPr/>
          <a:lstStyle/>
          <a:p>
            <a:pPr marL="0" indent="0">
              <a:buNone/>
            </a:pPr>
            <a:r>
              <a:rPr lang="en-US" dirty="0" smtClean="0"/>
              <a:t>A person driving before they are seizure free for the required amount of time </a:t>
            </a:r>
            <a:r>
              <a:rPr lang="en-US" dirty="0"/>
              <a:t>could be charged with a crime</a:t>
            </a:r>
          </a:p>
          <a:p>
            <a:endParaRPr lang="en-US" dirty="0"/>
          </a:p>
          <a:p>
            <a:pPr marL="0" indent="0">
              <a:buNone/>
            </a:pPr>
            <a:r>
              <a:rPr lang="en-US" dirty="0"/>
              <a:t>If </a:t>
            </a:r>
            <a:r>
              <a:rPr lang="en-US" dirty="0" smtClean="0"/>
              <a:t>they </a:t>
            </a:r>
            <a:r>
              <a:rPr lang="en-US" dirty="0"/>
              <a:t>hurt someone else, </a:t>
            </a:r>
            <a:r>
              <a:rPr lang="en-US" dirty="0" smtClean="0"/>
              <a:t>they </a:t>
            </a:r>
            <a:r>
              <a:rPr lang="en-US" dirty="0"/>
              <a:t>could go to prison</a:t>
            </a:r>
          </a:p>
          <a:p>
            <a:endParaRPr lang="en-US" dirty="0"/>
          </a:p>
          <a:p>
            <a:pPr marL="0" indent="0">
              <a:buNone/>
            </a:pPr>
            <a:r>
              <a:rPr lang="en-US" dirty="0"/>
              <a:t>If </a:t>
            </a:r>
            <a:r>
              <a:rPr lang="en-US" dirty="0" smtClean="0"/>
              <a:t>a person has </a:t>
            </a:r>
            <a:r>
              <a:rPr lang="en-US" dirty="0"/>
              <a:t>a car accident </a:t>
            </a:r>
            <a:r>
              <a:rPr lang="en-US" dirty="0" smtClean="0"/>
              <a:t>as the result of </a:t>
            </a:r>
            <a:r>
              <a:rPr lang="en-US" dirty="0"/>
              <a:t>a seizure</a:t>
            </a:r>
            <a:r>
              <a:rPr lang="en-US" dirty="0" smtClean="0"/>
              <a:t>, </a:t>
            </a:r>
            <a:r>
              <a:rPr lang="en-US" dirty="0"/>
              <a:t>insurance </a:t>
            </a:r>
            <a:r>
              <a:rPr lang="en-US" dirty="0" smtClean="0"/>
              <a:t>might </a:t>
            </a:r>
            <a:r>
              <a:rPr lang="en-US" dirty="0"/>
              <a:t>not cover the cost</a:t>
            </a:r>
          </a:p>
          <a:p>
            <a:endParaRPr lang="en-US" dirty="0"/>
          </a:p>
        </p:txBody>
      </p:sp>
    </p:spTree>
    <p:extLst>
      <p:ext uri="{BB962C8B-B14F-4D97-AF65-F5344CB8AC3E}">
        <p14:creationId xmlns:p14="http://schemas.microsoft.com/office/powerpoint/2010/main" val="218883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Nocturnal Seizures and Driving</a:t>
            </a:r>
            <a:endParaRPr lang="en-US" dirty="0"/>
          </a:p>
        </p:txBody>
      </p:sp>
      <p:sp>
        <p:nvSpPr>
          <p:cNvPr id="3" name="Content Placeholder 2"/>
          <p:cNvSpPr>
            <a:spLocks noGrp="1"/>
          </p:cNvSpPr>
          <p:nvPr>
            <p:ph idx="1"/>
          </p:nvPr>
        </p:nvSpPr>
        <p:spPr/>
        <p:txBody>
          <a:bodyPr/>
          <a:lstStyle/>
          <a:p>
            <a:pPr marL="0" indent="0">
              <a:buNone/>
            </a:pPr>
            <a:r>
              <a:rPr lang="en-US" dirty="0" smtClean="0"/>
              <a:t>In </a:t>
            </a:r>
            <a:r>
              <a:rPr lang="en-US" dirty="0"/>
              <a:t>Texas, </a:t>
            </a:r>
            <a:r>
              <a:rPr lang="en-US" dirty="0" smtClean="0"/>
              <a:t>a person </a:t>
            </a:r>
            <a:r>
              <a:rPr lang="en-US" dirty="0"/>
              <a:t>will have to talk to </a:t>
            </a:r>
            <a:r>
              <a:rPr lang="en-US" dirty="0" smtClean="0"/>
              <a:t>their </a:t>
            </a:r>
            <a:r>
              <a:rPr lang="en-US" dirty="0"/>
              <a:t>doctor to get more information before </a:t>
            </a:r>
            <a:r>
              <a:rPr lang="en-US" dirty="0" smtClean="0"/>
              <a:t>they </a:t>
            </a:r>
            <a:r>
              <a:rPr lang="en-US" dirty="0"/>
              <a:t>can </a:t>
            </a:r>
            <a:r>
              <a:rPr lang="en-US" dirty="0" smtClean="0"/>
              <a:t>drive</a:t>
            </a:r>
          </a:p>
          <a:p>
            <a:endParaRPr lang="en-US" dirty="0"/>
          </a:p>
          <a:p>
            <a:pPr marL="0" indent="0">
              <a:buNone/>
            </a:pPr>
            <a:r>
              <a:rPr lang="en-US" dirty="0" smtClean="0"/>
              <a:t>The risk of having a seizure during the day will be one of the things a doctor would consider in this situation</a:t>
            </a:r>
            <a:endParaRPr lang="en-US" dirty="0"/>
          </a:p>
          <a:p>
            <a:endParaRPr lang="en-US" dirty="0"/>
          </a:p>
        </p:txBody>
      </p:sp>
    </p:spTree>
    <p:extLst>
      <p:ext uri="{BB962C8B-B14F-4D97-AF65-F5344CB8AC3E}">
        <p14:creationId xmlns:p14="http://schemas.microsoft.com/office/powerpoint/2010/main" val="30972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Auras and Driving</a:t>
            </a:r>
            <a:endParaRPr lang="en-US" dirty="0"/>
          </a:p>
        </p:txBody>
      </p:sp>
      <p:sp>
        <p:nvSpPr>
          <p:cNvPr id="3" name="Content Placeholder 2"/>
          <p:cNvSpPr>
            <a:spLocks noGrp="1"/>
          </p:cNvSpPr>
          <p:nvPr>
            <p:ph idx="1"/>
          </p:nvPr>
        </p:nvSpPr>
        <p:spPr/>
        <p:txBody>
          <a:bodyPr/>
          <a:lstStyle/>
          <a:p>
            <a:pPr marL="0" indent="0">
              <a:buNone/>
            </a:pPr>
            <a:r>
              <a:rPr lang="en-US" dirty="0" smtClean="0"/>
              <a:t>A person should talk with their doctor for guidance</a:t>
            </a:r>
          </a:p>
          <a:p>
            <a:endParaRPr lang="en-US" dirty="0"/>
          </a:p>
          <a:p>
            <a:pPr marL="0" indent="0">
              <a:buNone/>
            </a:pPr>
            <a:r>
              <a:rPr lang="en-US" dirty="0" smtClean="0"/>
              <a:t>The doctor will take into account the types of seizures a person has and how often they have seizures</a:t>
            </a:r>
            <a:endParaRPr lang="en-US" dirty="0"/>
          </a:p>
          <a:p>
            <a:endParaRPr lang="en-US" dirty="0"/>
          </a:p>
          <a:p>
            <a:pPr marL="0" indent="0">
              <a:buNone/>
            </a:pPr>
            <a:r>
              <a:rPr lang="en-US" dirty="0" smtClean="0"/>
              <a:t>Follow the doctor’s advice</a:t>
            </a:r>
            <a:endParaRPr lang="en-US" dirty="0"/>
          </a:p>
          <a:p>
            <a:endParaRPr lang="en-US" dirty="0"/>
          </a:p>
        </p:txBody>
      </p:sp>
    </p:spTree>
    <p:extLst>
      <p:ext uri="{BB962C8B-B14F-4D97-AF65-F5344CB8AC3E}">
        <p14:creationId xmlns:p14="http://schemas.microsoft.com/office/powerpoint/2010/main" val="3413547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VNS Implant and Driving</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person should talk to their doctor before they drive</a:t>
            </a:r>
          </a:p>
          <a:p>
            <a:endParaRPr lang="en-US" dirty="0"/>
          </a:p>
          <a:p>
            <a:pPr marL="0" indent="0">
              <a:buNone/>
            </a:pPr>
            <a:r>
              <a:rPr lang="en-US" dirty="0" smtClean="0"/>
              <a:t>If a person is still </a:t>
            </a:r>
            <a:r>
              <a:rPr lang="en-US" dirty="0"/>
              <a:t>having seizures – </a:t>
            </a:r>
            <a:r>
              <a:rPr lang="en-US" dirty="0" smtClean="0"/>
              <a:t>they cannot drive</a:t>
            </a:r>
            <a:endParaRPr lang="en-US" dirty="0"/>
          </a:p>
          <a:p>
            <a:endParaRPr lang="en-US" dirty="0"/>
          </a:p>
          <a:p>
            <a:pPr marL="0" indent="0">
              <a:buNone/>
            </a:pPr>
            <a:r>
              <a:rPr lang="en-US" dirty="0"/>
              <a:t>Stopping a seizure with a VNS magnet doesn’t mean that </a:t>
            </a:r>
            <a:r>
              <a:rPr lang="en-US" dirty="0" smtClean="0"/>
              <a:t>a person  </a:t>
            </a:r>
            <a:r>
              <a:rPr lang="en-US" dirty="0"/>
              <a:t>won’t have a seizure later that </a:t>
            </a:r>
            <a:r>
              <a:rPr lang="en-US" dirty="0" smtClean="0"/>
              <a:t>they </a:t>
            </a:r>
            <a:r>
              <a:rPr lang="en-US" dirty="0"/>
              <a:t>won’t be able to stop</a:t>
            </a:r>
          </a:p>
          <a:p>
            <a:endParaRPr lang="en-US" dirty="0"/>
          </a:p>
          <a:p>
            <a:pPr marL="0" indent="0">
              <a:buNone/>
            </a:pPr>
            <a:r>
              <a:rPr lang="en-US" dirty="0"/>
              <a:t>If </a:t>
            </a:r>
            <a:r>
              <a:rPr lang="en-US" dirty="0" smtClean="0"/>
              <a:t>a person feels </a:t>
            </a:r>
            <a:r>
              <a:rPr lang="en-US" dirty="0"/>
              <a:t>a seizure coming on at any </a:t>
            </a:r>
            <a:r>
              <a:rPr lang="en-US" dirty="0" smtClean="0"/>
              <a:t>time, they should immediately pull </a:t>
            </a:r>
            <a:r>
              <a:rPr lang="en-US" dirty="0"/>
              <a:t>off the </a:t>
            </a:r>
            <a:r>
              <a:rPr lang="en-US" dirty="0" smtClean="0"/>
              <a:t>road, stop, and get </a:t>
            </a:r>
            <a:r>
              <a:rPr lang="en-US" dirty="0"/>
              <a:t>home another way</a:t>
            </a:r>
          </a:p>
          <a:p>
            <a:endParaRPr lang="en-US" dirty="0"/>
          </a:p>
        </p:txBody>
      </p:sp>
    </p:spTree>
    <p:extLst>
      <p:ext uri="{BB962C8B-B14F-4D97-AF65-F5344CB8AC3E}">
        <p14:creationId xmlns:p14="http://schemas.microsoft.com/office/powerpoint/2010/main" val="3972430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Driving and Medication</a:t>
            </a:r>
            <a:endParaRPr lang="en-US" dirty="0"/>
          </a:p>
        </p:txBody>
      </p:sp>
      <p:sp>
        <p:nvSpPr>
          <p:cNvPr id="3" name="Content Placeholder 2"/>
          <p:cNvSpPr>
            <a:spLocks noGrp="1"/>
          </p:cNvSpPr>
          <p:nvPr>
            <p:ph idx="1"/>
          </p:nvPr>
        </p:nvSpPr>
        <p:spPr/>
        <p:txBody>
          <a:bodyPr/>
          <a:lstStyle/>
          <a:p>
            <a:pPr marL="0" indent="0">
              <a:buNone/>
            </a:pPr>
            <a:r>
              <a:rPr lang="en-US" dirty="0" smtClean="0"/>
              <a:t>A person with epilepsy should not drive </a:t>
            </a:r>
            <a:r>
              <a:rPr lang="en-US" dirty="0"/>
              <a:t>if </a:t>
            </a:r>
            <a:r>
              <a:rPr lang="en-US" dirty="0" smtClean="0"/>
              <a:t>they </a:t>
            </a:r>
            <a:r>
              <a:rPr lang="en-US" dirty="0"/>
              <a:t>have not been taking </a:t>
            </a:r>
            <a:r>
              <a:rPr lang="en-US" dirty="0" smtClean="0"/>
              <a:t>their </a:t>
            </a:r>
            <a:r>
              <a:rPr lang="en-US" dirty="0"/>
              <a:t>medication</a:t>
            </a:r>
          </a:p>
          <a:p>
            <a:pPr marL="0" indent="0">
              <a:buNone/>
            </a:pPr>
            <a:endParaRPr lang="en-US" dirty="0" smtClean="0"/>
          </a:p>
          <a:p>
            <a:pPr marL="0" indent="0">
              <a:buNone/>
            </a:pPr>
            <a:r>
              <a:rPr lang="en-US" dirty="0" smtClean="0"/>
              <a:t>If a person is making medication changes, they should ask their doctor about driving</a:t>
            </a:r>
            <a:endParaRPr lang="en-US" dirty="0"/>
          </a:p>
          <a:p>
            <a:pPr marL="0" indent="0">
              <a:buNone/>
            </a:pPr>
            <a:endParaRPr lang="en-US" dirty="0"/>
          </a:p>
          <a:p>
            <a:pPr marL="0" indent="0">
              <a:buNone/>
            </a:pPr>
            <a:r>
              <a:rPr lang="en-US" dirty="0" smtClean="0"/>
              <a:t>When in doubt, play it safe and find another way to get to your destination</a:t>
            </a:r>
            <a:endParaRPr lang="en-US" dirty="0"/>
          </a:p>
        </p:txBody>
      </p:sp>
    </p:spTree>
    <p:extLst>
      <p:ext uri="{BB962C8B-B14F-4D97-AF65-F5344CB8AC3E}">
        <p14:creationId xmlns:p14="http://schemas.microsoft.com/office/powerpoint/2010/main" val="4007412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
            </a:r>
            <a:r>
              <a:rPr lang="en-US" dirty="0" smtClean="0"/>
              <a:t>eyond driving</a:t>
            </a:r>
            <a:endParaRPr lang="en-US" dirty="0"/>
          </a:p>
        </p:txBody>
      </p:sp>
      <p:sp>
        <p:nvSpPr>
          <p:cNvPr id="3" name="Content Placeholder 2"/>
          <p:cNvSpPr>
            <a:spLocks noGrp="1"/>
          </p:cNvSpPr>
          <p:nvPr>
            <p:ph idx="1"/>
          </p:nvPr>
        </p:nvSpPr>
        <p:spPr>
          <a:xfrm>
            <a:off x="838200" y="1572126"/>
            <a:ext cx="10515600" cy="4604837"/>
          </a:xfrm>
        </p:spPr>
        <p:txBody>
          <a:bodyPr>
            <a:normAutofit fontScale="77500" lnSpcReduction="20000"/>
          </a:bodyPr>
          <a:lstStyle/>
          <a:p>
            <a:pPr marL="0" indent="0">
              <a:buNone/>
            </a:pPr>
            <a:r>
              <a:rPr lang="en-US" sz="2100" dirty="0" smtClean="0"/>
              <a:t>Share </a:t>
            </a:r>
            <a:r>
              <a:rPr lang="en-US" sz="2100" dirty="0"/>
              <a:t>rides – </a:t>
            </a:r>
            <a:r>
              <a:rPr lang="en-US" sz="2100" dirty="0" smtClean="0"/>
              <a:t>sometimes </a:t>
            </a:r>
            <a:r>
              <a:rPr lang="en-US" sz="2100" dirty="0"/>
              <a:t>people live in an area where there is no public transportation system and it is hard to find other transportation </a:t>
            </a:r>
            <a:r>
              <a:rPr lang="en-US" sz="2100" dirty="0" smtClean="0"/>
              <a:t>options</a:t>
            </a:r>
          </a:p>
          <a:p>
            <a:pPr marL="0" indent="0">
              <a:buNone/>
            </a:pPr>
            <a:endParaRPr lang="en-US" sz="2100" dirty="0"/>
          </a:p>
          <a:p>
            <a:pPr marL="0" indent="0">
              <a:buNone/>
            </a:pPr>
            <a:r>
              <a:rPr lang="en-US" sz="2100" dirty="0" smtClean="0"/>
              <a:t>Public </a:t>
            </a:r>
            <a:r>
              <a:rPr lang="en-US" sz="2100" dirty="0"/>
              <a:t>transportation </a:t>
            </a:r>
          </a:p>
          <a:p>
            <a:pPr marL="0" indent="0">
              <a:buNone/>
            </a:pPr>
            <a:r>
              <a:rPr lang="en-US" sz="2100" dirty="0"/>
              <a:t>		Houston – METRO</a:t>
            </a:r>
          </a:p>
          <a:p>
            <a:pPr marL="0" indent="0">
              <a:buNone/>
            </a:pPr>
            <a:r>
              <a:rPr lang="en-US" sz="2100" dirty="0"/>
              <a:t>		Dallas – DART</a:t>
            </a:r>
          </a:p>
          <a:p>
            <a:pPr marL="0" indent="0">
              <a:buNone/>
            </a:pPr>
            <a:r>
              <a:rPr lang="en-US" sz="2100" dirty="0"/>
              <a:t>		San Antonio – VIA</a:t>
            </a:r>
          </a:p>
          <a:p>
            <a:pPr marL="0" indent="0">
              <a:buNone/>
            </a:pPr>
            <a:r>
              <a:rPr lang="en-US" sz="2100" dirty="0"/>
              <a:t>		Austin </a:t>
            </a:r>
            <a:r>
              <a:rPr lang="en-US" sz="2100" dirty="0" smtClean="0"/>
              <a:t>– </a:t>
            </a:r>
            <a:r>
              <a:rPr lang="en-US" sz="2100" dirty="0" smtClean="0"/>
              <a:t>CapMetro</a:t>
            </a:r>
          </a:p>
          <a:p>
            <a:pPr marL="0" indent="0">
              <a:buNone/>
            </a:pPr>
            <a:endParaRPr lang="en-US" sz="2100" dirty="0"/>
          </a:p>
          <a:p>
            <a:pPr marL="0" indent="0">
              <a:buNone/>
            </a:pPr>
            <a:r>
              <a:rPr lang="en-US" sz="2100" dirty="0" smtClean="0"/>
              <a:t>Paratransit </a:t>
            </a:r>
            <a:r>
              <a:rPr lang="en-US" sz="2100" dirty="0"/>
              <a:t>services (may qualify) – public services for people living with a disability</a:t>
            </a:r>
          </a:p>
          <a:p>
            <a:pPr marL="0" indent="0">
              <a:buNone/>
            </a:pPr>
            <a:endParaRPr lang="en-US" sz="2100" dirty="0" smtClean="0"/>
          </a:p>
          <a:p>
            <a:pPr marL="0" indent="0">
              <a:buNone/>
            </a:pPr>
            <a:r>
              <a:rPr lang="en-US" sz="2100" dirty="0" smtClean="0"/>
              <a:t>Using </a:t>
            </a:r>
            <a:r>
              <a:rPr lang="en-US" sz="2100" dirty="0"/>
              <a:t>a bike or scooter (ask doctor to be sure it is safe with the type of seizures you have)</a:t>
            </a:r>
          </a:p>
          <a:p>
            <a:pPr marL="0" indent="0">
              <a:buNone/>
            </a:pPr>
            <a:endParaRPr lang="en-US" sz="2100" dirty="0" smtClean="0"/>
          </a:p>
          <a:p>
            <a:pPr marL="0" indent="0">
              <a:buNone/>
            </a:pPr>
            <a:r>
              <a:rPr lang="en-US" sz="2100" dirty="0" smtClean="0"/>
              <a:t>Uber </a:t>
            </a:r>
            <a:r>
              <a:rPr lang="en-US" sz="2100" dirty="0"/>
              <a:t>or Lyft or Taxi </a:t>
            </a:r>
            <a:r>
              <a:rPr lang="en-US" sz="2100" dirty="0" smtClean="0"/>
              <a:t>Service</a:t>
            </a:r>
            <a:endParaRPr lang="en-US" sz="2100" dirty="0"/>
          </a:p>
          <a:p>
            <a:endParaRPr lang="en-US" dirty="0"/>
          </a:p>
          <a:p>
            <a:endParaRPr lang="en-US" dirty="0"/>
          </a:p>
        </p:txBody>
      </p:sp>
    </p:spTree>
    <p:extLst>
      <p:ext uri="{BB962C8B-B14F-4D97-AF65-F5344CB8AC3E}">
        <p14:creationId xmlns:p14="http://schemas.microsoft.com/office/powerpoint/2010/main" val="1846162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when teen is away from home</a:t>
            </a:r>
            <a:endParaRPr lang="en-US" dirty="0"/>
          </a:p>
        </p:txBody>
      </p:sp>
      <p:sp>
        <p:nvSpPr>
          <p:cNvPr id="3" name="Content Placeholder 2"/>
          <p:cNvSpPr>
            <a:spLocks noGrp="1"/>
          </p:cNvSpPr>
          <p:nvPr>
            <p:ph idx="1"/>
          </p:nvPr>
        </p:nvSpPr>
        <p:spPr/>
        <p:txBody>
          <a:bodyPr/>
          <a:lstStyle/>
          <a:p>
            <a:pPr marL="0" indent="0">
              <a:buNone/>
            </a:pPr>
            <a:r>
              <a:rPr lang="en-US" dirty="0" smtClean="0"/>
              <a:t>Have teen carry a cell phone</a:t>
            </a:r>
          </a:p>
          <a:p>
            <a:endParaRPr lang="en-US" dirty="0"/>
          </a:p>
          <a:p>
            <a:pPr marL="0" indent="0">
              <a:buNone/>
            </a:pPr>
            <a:r>
              <a:rPr lang="en-US" dirty="0" smtClean="0"/>
              <a:t>Location apps</a:t>
            </a:r>
          </a:p>
          <a:p>
            <a:endParaRPr lang="en-US" dirty="0"/>
          </a:p>
          <a:p>
            <a:pPr marL="0" indent="0">
              <a:buNone/>
            </a:pPr>
            <a:r>
              <a:rPr lang="en-US" dirty="0" smtClean="0"/>
              <a:t>Driving monitors</a:t>
            </a:r>
          </a:p>
          <a:p>
            <a:endParaRPr lang="en-US" dirty="0"/>
          </a:p>
          <a:p>
            <a:pPr marL="0" indent="0">
              <a:buNone/>
            </a:pPr>
            <a:r>
              <a:rPr lang="en-US" dirty="0" smtClean="0"/>
              <a:t>Teens should be taught what to do in case of an emergency</a:t>
            </a:r>
            <a:endParaRPr lang="en-US" dirty="0" smtClean="0"/>
          </a:p>
          <a:p>
            <a:endParaRPr lang="en-US" dirty="0"/>
          </a:p>
          <a:p>
            <a:endParaRPr lang="en-US" dirty="0"/>
          </a:p>
        </p:txBody>
      </p:sp>
    </p:spTree>
    <p:extLst>
      <p:ext uri="{BB962C8B-B14F-4D97-AF65-F5344CB8AC3E}">
        <p14:creationId xmlns:p14="http://schemas.microsoft.com/office/powerpoint/2010/main" val="256454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to living away from home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Learn how to get around</a:t>
            </a:r>
          </a:p>
          <a:p>
            <a:pPr marL="0" indent="0">
              <a:buNone/>
            </a:pPr>
            <a:r>
              <a:rPr lang="en-US" dirty="0" smtClean="0"/>
              <a:t>Learn driving laws if moving out of state</a:t>
            </a:r>
          </a:p>
          <a:p>
            <a:pPr marL="457200" lvl="1" indent="0">
              <a:buNone/>
            </a:pPr>
            <a:r>
              <a:rPr lang="en-US" dirty="0" smtClean="0"/>
              <a:t>Epilepsy Foundation website </a:t>
            </a:r>
            <a:r>
              <a:rPr lang="en-US" dirty="0"/>
              <a:t>– State Driving Laws Database</a:t>
            </a:r>
            <a:endParaRPr lang="en-US" dirty="0" smtClean="0"/>
          </a:p>
          <a:p>
            <a:pPr marL="0" indent="0">
              <a:buNone/>
            </a:pPr>
            <a:r>
              <a:rPr lang="en-US" dirty="0" smtClean="0"/>
              <a:t>Find </a:t>
            </a:r>
            <a:r>
              <a:rPr lang="en-US" dirty="0" smtClean="0"/>
              <a:t>new </a:t>
            </a:r>
            <a:r>
              <a:rPr lang="en-US" dirty="0" smtClean="0"/>
              <a:t>resources</a:t>
            </a:r>
          </a:p>
          <a:p>
            <a:pPr marL="457200" lvl="1" indent="0">
              <a:buNone/>
            </a:pPr>
            <a:r>
              <a:rPr lang="en-US" dirty="0"/>
              <a:t>Ride sharing</a:t>
            </a:r>
          </a:p>
          <a:p>
            <a:pPr marL="457200" lvl="1" indent="0">
              <a:buNone/>
            </a:pPr>
            <a:r>
              <a:rPr lang="en-US" dirty="0"/>
              <a:t>Ride services</a:t>
            </a:r>
          </a:p>
          <a:p>
            <a:pPr marL="457200" lvl="1" indent="0">
              <a:buNone/>
            </a:pPr>
            <a:r>
              <a:rPr lang="en-US" dirty="0" smtClean="0"/>
              <a:t>Using </a:t>
            </a:r>
            <a:r>
              <a:rPr lang="en-US" dirty="0"/>
              <a:t>public transportation </a:t>
            </a:r>
            <a:r>
              <a:rPr lang="en-US" dirty="0" smtClean="0"/>
              <a:t>system</a:t>
            </a:r>
            <a:endParaRPr lang="en-US" dirty="0" smtClean="0"/>
          </a:p>
          <a:p>
            <a:pPr marL="0" indent="0">
              <a:buNone/>
            </a:pPr>
            <a:r>
              <a:rPr lang="en-US" dirty="0" smtClean="0"/>
              <a:t>Safety</a:t>
            </a:r>
          </a:p>
          <a:p>
            <a:pPr marL="457200" lvl="1" indent="0">
              <a:buNone/>
            </a:pPr>
            <a:r>
              <a:rPr lang="en-US" dirty="0" smtClean="0"/>
              <a:t>Ensure they have a way to get in touch with you if they need help</a:t>
            </a:r>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1454360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104293" y="1853248"/>
            <a:ext cx="8946541" cy="4195481"/>
          </a:xfrm>
        </p:spPr>
        <p:txBody>
          <a:bodyPr>
            <a:normAutofit fontScale="85000" lnSpcReduction="20000"/>
          </a:bodyPr>
          <a:lstStyle/>
          <a:p>
            <a:pPr marL="0" indent="0">
              <a:buNone/>
            </a:pPr>
            <a:r>
              <a:rPr lang="en-US" dirty="0"/>
              <a:t>Follow all advice from medical professional</a:t>
            </a:r>
          </a:p>
          <a:p>
            <a:endParaRPr lang="en-US" dirty="0"/>
          </a:p>
          <a:p>
            <a:pPr marL="0" indent="0">
              <a:buNone/>
            </a:pPr>
            <a:r>
              <a:rPr lang="en-US" dirty="0"/>
              <a:t>Follow state laws</a:t>
            </a:r>
          </a:p>
          <a:p>
            <a:pPr marL="0" indent="0">
              <a:buNone/>
            </a:pPr>
            <a:endParaRPr lang="en-US" dirty="0" smtClean="0"/>
          </a:p>
          <a:p>
            <a:pPr marL="0" indent="0">
              <a:buNone/>
            </a:pPr>
            <a:r>
              <a:rPr lang="en-US" dirty="0" smtClean="0"/>
              <a:t>If </a:t>
            </a:r>
            <a:r>
              <a:rPr lang="en-US" dirty="0"/>
              <a:t>a person feels a seizure coming on at any time, they should immediately pull off the road, stop, and get home another </a:t>
            </a:r>
            <a:r>
              <a:rPr lang="en-US" dirty="0" smtClean="0"/>
              <a:t>way</a:t>
            </a:r>
          </a:p>
          <a:p>
            <a:pPr marL="0" indent="0">
              <a:buNone/>
            </a:pPr>
            <a:endParaRPr lang="en-US" dirty="0" smtClean="0"/>
          </a:p>
          <a:p>
            <a:pPr marL="0" indent="0">
              <a:buNone/>
            </a:pPr>
            <a:r>
              <a:rPr lang="en-US" dirty="0" smtClean="0"/>
              <a:t>Parents can help their teen navigate other transportation options before they become more independent</a:t>
            </a:r>
          </a:p>
          <a:p>
            <a:pPr marL="0" indent="0">
              <a:buNone/>
            </a:pPr>
            <a:endParaRPr lang="en-US" dirty="0" smtClean="0"/>
          </a:p>
          <a:p>
            <a:pPr marL="0" indent="0">
              <a:buNone/>
            </a:pPr>
            <a:r>
              <a:rPr lang="en-US" dirty="0" smtClean="0"/>
              <a:t>Driving is not the only way a person can be independent</a:t>
            </a:r>
          </a:p>
          <a:p>
            <a:pPr marL="0" indent="0">
              <a:buNone/>
            </a:pPr>
            <a:endParaRPr lang="en-US" dirty="0" smtClean="0"/>
          </a:p>
          <a:p>
            <a:pPr marL="0" indent="0">
              <a:buNone/>
            </a:pPr>
            <a:r>
              <a:rPr lang="en-US" dirty="0" smtClean="0"/>
              <a:t>When in doubt, don’t drive</a:t>
            </a:r>
            <a:endParaRPr lang="en-US" dirty="0"/>
          </a:p>
          <a:p>
            <a:endParaRPr lang="en-US" dirty="0"/>
          </a:p>
        </p:txBody>
      </p:sp>
    </p:spTree>
    <p:extLst>
      <p:ext uri="{BB962C8B-B14F-4D97-AF65-F5344CB8AC3E}">
        <p14:creationId xmlns:p14="http://schemas.microsoft.com/office/powerpoint/2010/main" val="3867219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hlinkClick r:id="rId2"/>
              </a:rPr>
              <a:t>https://</a:t>
            </a:r>
            <a:r>
              <a:rPr lang="en-US" dirty="0" smtClean="0">
                <a:hlinkClick r:id="rId2"/>
              </a:rPr>
              <a:t>www.epilepsy.com/living-epilepsy/driving-and-transportation</a:t>
            </a:r>
            <a:endParaRPr lang="en-US" dirty="0" smtClean="0"/>
          </a:p>
          <a:p>
            <a:pPr marL="0" indent="0">
              <a:buNone/>
            </a:pPr>
            <a:r>
              <a:rPr lang="en-US" dirty="0">
                <a:hlinkClick r:id="rId3"/>
              </a:rPr>
              <a:t>https://</a:t>
            </a:r>
            <a:r>
              <a:rPr lang="en-US" dirty="0" smtClean="0">
                <a:hlinkClick r:id="rId3"/>
              </a:rPr>
              <a:t>www.epilepsy.com/driving-laws</a:t>
            </a:r>
            <a:endParaRPr lang="en-US" dirty="0" smtClean="0"/>
          </a:p>
          <a:p>
            <a:pPr marL="0" indent="0">
              <a:buNone/>
            </a:pPr>
            <a:r>
              <a:rPr lang="en-US" dirty="0">
                <a:hlinkClick r:id="rId4"/>
              </a:rPr>
              <a:t>https://</a:t>
            </a:r>
            <a:r>
              <a:rPr lang="en-US" dirty="0" smtClean="0">
                <a:hlinkClick r:id="rId4"/>
              </a:rPr>
              <a:t>www.epilepsy.com/living-epilepsy/parents-and-caregivers/about-teens-epilepsy/driving-and-transportation</a:t>
            </a:r>
            <a:endParaRPr lang="en-US" dirty="0" smtClean="0"/>
          </a:p>
          <a:p>
            <a:pPr marL="0" indent="0">
              <a:buNone/>
            </a:pPr>
            <a:r>
              <a:rPr lang="en-US" dirty="0">
                <a:hlinkClick r:id="rId2"/>
              </a:rPr>
              <a:t>https://</a:t>
            </a:r>
            <a:r>
              <a:rPr lang="en-US" dirty="0" smtClean="0">
                <a:hlinkClick r:id="rId2"/>
              </a:rPr>
              <a:t>www.epilepsy.com/living-epilepsy/driving-and-transportation</a:t>
            </a:r>
            <a:endParaRPr lang="en-US" dirty="0"/>
          </a:p>
          <a:p>
            <a:pPr marL="0" indent="0">
              <a:buNone/>
            </a:pPr>
            <a:r>
              <a:rPr lang="en-US" dirty="0" smtClean="0">
                <a:hlinkClick r:id="rId5"/>
              </a:rPr>
              <a:t>https</a:t>
            </a:r>
            <a:r>
              <a:rPr lang="en-US" dirty="0">
                <a:hlinkClick r:id="rId5"/>
              </a:rPr>
              <a:t>://</a:t>
            </a:r>
            <a:r>
              <a:rPr lang="en-US" dirty="0" smtClean="0">
                <a:hlinkClick r:id="rId5"/>
              </a:rPr>
              <a:t>www.epilepsy.com/living-epilepsy/driving-and-transportation/transportation</a:t>
            </a:r>
            <a:endParaRPr lang="en-US" dirty="0"/>
          </a:p>
          <a:p>
            <a:pPr marL="0" indent="0">
              <a:buNone/>
            </a:pPr>
            <a:r>
              <a:rPr lang="en-US" dirty="0">
                <a:hlinkClick r:id="rId6"/>
              </a:rPr>
              <a:t>https://</a:t>
            </a:r>
            <a:r>
              <a:rPr lang="en-US" dirty="0" smtClean="0">
                <a:hlinkClick r:id="rId6"/>
              </a:rPr>
              <a:t>livingwellwithepilepsy.com/2018/personal-epilepsy-stories/epilepsy-and-transportation-how-an-electric-bike-saved-the-day-for-one-mom-in-portland.html</a:t>
            </a:r>
            <a:endParaRPr lang="en-US" dirty="0"/>
          </a:p>
          <a:p>
            <a:pPr marL="0" indent="0">
              <a:buNone/>
            </a:pPr>
            <a:r>
              <a:rPr lang="en-US" dirty="0">
                <a:hlinkClick r:id="rId7"/>
              </a:rPr>
              <a:t>https://</a:t>
            </a:r>
            <a:r>
              <a:rPr lang="en-US" dirty="0" smtClean="0">
                <a:hlinkClick r:id="rId7"/>
              </a:rPr>
              <a:t>livingwellwithepilepsy.com/tag/uber</a:t>
            </a:r>
            <a:endParaRPr lang="en-US" dirty="0" smtClean="0"/>
          </a:p>
          <a:p>
            <a:endParaRPr lang="en-US" dirty="0"/>
          </a:p>
          <a:p>
            <a:endParaRPr lang="en-US" dirty="0"/>
          </a:p>
          <a:p>
            <a:pPr marL="0" indent="0">
              <a:buNone/>
            </a:pPr>
            <a:endParaRPr lang="en-US" dirty="0"/>
          </a:p>
          <a:p>
            <a:endParaRPr lang="en-US" dirty="0" smtClean="0"/>
          </a:p>
          <a:p>
            <a:endParaRPr lang="en-US" dirty="0"/>
          </a:p>
        </p:txBody>
      </p:sp>
    </p:spTree>
    <p:extLst>
      <p:ext uri="{BB962C8B-B14F-4D97-AF65-F5344CB8AC3E}">
        <p14:creationId xmlns:p14="http://schemas.microsoft.com/office/powerpoint/2010/main" val="3272824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1232630" y="1853248"/>
            <a:ext cx="8946541" cy="4195481"/>
          </a:xfrm>
        </p:spPr>
        <p:txBody>
          <a:bodyPr>
            <a:normAutofit fontScale="85000" lnSpcReduction="20000"/>
          </a:bodyPr>
          <a:lstStyle/>
          <a:p>
            <a:pPr marL="0" indent="0">
              <a:buNone/>
            </a:pPr>
            <a:r>
              <a:rPr lang="en-US" dirty="0" smtClean="0"/>
              <a:t>People living with epilepsy often have questions about driving</a:t>
            </a:r>
          </a:p>
          <a:p>
            <a:pPr marL="0" indent="0">
              <a:buNone/>
            </a:pPr>
            <a:endParaRPr lang="en-US" dirty="0"/>
          </a:p>
          <a:p>
            <a:pPr marL="0" indent="0">
              <a:buNone/>
            </a:pPr>
            <a:r>
              <a:rPr lang="en-US" dirty="0"/>
              <a:t>People with epilepsy have to be extra careful about choosing to drive</a:t>
            </a:r>
          </a:p>
          <a:p>
            <a:pPr marL="0" indent="0">
              <a:buNone/>
            </a:pPr>
            <a:endParaRPr lang="en-US" dirty="0"/>
          </a:p>
          <a:p>
            <a:pPr marL="0" indent="0">
              <a:buNone/>
            </a:pPr>
            <a:r>
              <a:rPr lang="en-US" dirty="0"/>
              <a:t>If someone has a seizure when they are driving it could be very dangerous</a:t>
            </a:r>
          </a:p>
          <a:p>
            <a:pPr marL="0" indent="0">
              <a:buNone/>
            </a:pPr>
            <a:endParaRPr lang="en-US" dirty="0"/>
          </a:p>
          <a:p>
            <a:pPr marL="0" indent="0">
              <a:buNone/>
            </a:pPr>
            <a:r>
              <a:rPr lang="en-US" dirty="0"/>
              <a:t>States have laws requiring a person to be seizure free for a specific amount of time before they can legally </a:t>
            </a:r>
            <a:r>
              <a:rPr lang="en-US" dirty="0" smtClean="0"/>
              <a:t>drive</a:t>
            </a:r>
          </a:p>
          <a:p>
            <a:pPr marL="0" indent="0">
              <a:buNone/>
            </a:pPr>
            <a:endParaRPr lang="en-US" dirty="0"/>
          </a:p>
          <a:p>
            <a:pPr marL="0" indent="0">
              <a:buNone/>
            </a:pPr>
            <a:r>
              <a:rPr lang="en-US" dirty="0" smtClean="0"/>
              <a:t>Some states also require a physician to report persons with active epilepsy</a:t>
            </a:r>
            <a:endParaRPr lang="en-US" dirty="0"/>
          </a:p>
          <a:p>
            <a:pPr marL="0" indent="0">
              <a:buNone/>
            </a:pPr>
            <a:endParaRPr lang="en-US" dirty="0"/>
          </a:p>
          <a:p>
            <a:pPr marL="0" indent="0">
              <a:buNone/>
            </a:pPr>
            <a:r>
              <a:rPr lang="en-US" dirty="0" smtClean="0"/>
              <a:t>If driving is not the best option – </a:t>
            </a:r>
            <a:r>
              <a:rPr lang="en-US" dirty="0"/>
              <a:t>there are other ways </a:t>
            </a:r>
            <a:r>
              <a:rPr lang="en-US" dirty="0" smtClean="0"/>
              <a:t>a person </a:t>
            </a:r>
            <a:r>
              <a:rPr lang="en-US" dirty="0"/>
              <a:t>can get around and do the things </a:t>
            </a:r>
            <a:r>
              <a:rPr lang="en-US" dirty="0" smtClean="0"/>
              <a:t>they </a:t>
            </a:r>
            <a:r>
              <a:rPr lang="en-US" dirty="0"/>
              <a:t>want to do</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19107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pPr marL="0" indent="0">
              <a:buNone/>
            </a:pPr>
            <a:r>
              <a:rPr lang="en-US" dirty="0">
                <a:hlinkClick r:id="rId2"/>
              </a:rPr>
              <a:t>https://epilepsychicago.org/case-management/transportation</a:t>
            </a:r>
            <a:r>
              <a:rPr lang="en-US" dirty="0" smtClean="0">
                <a:hlinkClick r:id="rId2"/>
              </a:rPr>
              <a:t>/</a:t>
            </a:r>
            <a:endParaRPr lang="en-US" dirty="0"/>
          </a:p>
          <a:p>
            <a:pPr marL="0" indent="0">
              <a:buNone/>
            </a:pPr>
            <a:r>
              <a:rPr lang="en-US" dirty="0">
                <a:hlinkClick r:id="rId3"/>
              </a:rPr>
              <a:t>https://www.neurologyadvisor.com/topics/epilepsy/epilepsys-mobility-problem-advocating-for-changes-in-transportation-laws-public-resources</a:t>
            </a:r>
            <a:r>
              <a:rPr lang="en-US" dirty="0" smtClean="0">
                <a:hlinkClick r:id="rId3"/>
              </a:rPr>
              <a:t>/</a:t>
            </a:r>
            <a:endParaRPr lang="en-US" dirty="0"/>
          </a:p>
          <a:p>
            <a:pPr marL="0" indent="0">
              <a:buNone/>
            </a:pPr>
            <a:r>
              <a:rPr lang="en-US" dirty="0">
                <a:hlinkClick r:id="rId4"/>
              </a:rPr>
              <a:t>https://</a:t>
            </a:r>
            <a:r>
              <a:rPr lang="en-US" dirty="0" smtClean="0">
                <a:hlinkClick r:id="rId4"/>
              </a:rPr>
              <a:t>n.neurology.org/content/90/13/583</a:t>
            </a:r>
            <a:endParaRPr lang="en-US" dirty="0"/>
          </a:p>
          <a:p>
            <a:pPr marL="0" indent="0">
              <a:buNone/>
            </a:pPr>
            <a:r>
              <a:rPr lang="en-US" dirty="0" smtClean="0">
                <a:hlinkClick r:id="rId5"/>
              </a:rPr>
              <a:t>http</a:t>
            </a:r>
            <a:r>
              <a:rPr lang="en-US" dirty="0">
                <a:hlinkClick r:id="rId5"/>
              </a:rPr>
              <a:t>://www.healthtalk.org/young-peoples-experiences/epilepsy/driving-transport-and-travel-epilepsy</a:t>
            </a:r>
            <a:r>
              <a:rPr lang="en-US" dirty="0"/>
              <a:t> </a:t>
            </a:r>
            <a:endParaRPr lang="en-US" dirty="0" smtClean="0"/>
          </a:p>
          <a:p>
            <a:pPr marL="0" indent="0">
              <a:buNone/>
            </a:pPr>
            <a:r>
              <a:rPr lang="en-US" dirty="0" smtClean="0">
                <a:hlinkClick r:id="rId6"/>
              </a:rPr>
              <a:t>https</a:t>
            </a:r>
            <a:r>
              <a:rPr lang="en-US" dirty="0">
                <a:hlinkClick r:id="rId6"/>
              </a:rPr>
              <a:t>://epilepsycentre.org.au/transportation-safety/</a:t>
            </a:r>
            <a:endParaRPr lang="en-US" dirty="0"/>
          </a:p>
          <a:p>
            <a:pPr marL="0" indent="0">
              <a:buNone/>
            </a:pPr>
            <a:r>
              <a:rPr lang="en-US" dirty="0">
                <a:hlinkClick r:id="rId7"/>
              </a:rPr>
              <a:t>https://www.epilepsy.com/driving-laws</a:t>
            </a:r>
            <a:endParaRPr lang="en-US" dirty="0"/>
          </a:p>
          <a:p>
            <a:pPr marL="0" indent="0">
              <a:buNone/>
            </a:pPr>
            <a:r>
              <a:rPr lang="en-US" dirty="0">
                <a:hlinkClick r:id="rId8"/>
              </a:rPr>
              <a:t>https://www.epilepsy.com/article/2014/9/driving-and-independence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4289595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Teens, Epilepsy, and Driving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Driving is a common milestone for </a:t>
            </a:r>
            <a:r>
              <a:rPr lang="en-US" dirty="0" smtClean="0"/>
              <a:t>many teens</a:t>
            </a:r>
          </a:p>
          <a:p>
            <a:pPr marL="0" indent="0">
              <a:buNone/>
            </a:pPr>
            <a:endParaRPr lang="en-US" dirty="0"/>
          </a:p>
          <a:p>
            <a:pPr marL="0" indent="0">
              <a:buNone/>
            </a:pPr>
            <a:r>
              <a:rPr lang="en-US" dirty="0" smtClean="0"/>
              <a:t>Many </a:t>
            </a:r>
            <a:r>
              <a:rPr lang="en-US" dirty="0"/>
              <a:t>teens </a:t>
            </a:r>
            <a:r>
              <a:rPr lang="en-US" dirty="0" smtClean="0"/>
              <a:t>with epilepsy are </a:t>
            </a:r>
            <a:r>
              <a:rPr lang="en-US" dirty="0"/>
              <a:t>within the legal limits of </a:t>
            </a:r>
            <a:r>
              <a:rPr lang="en-US" dirty="0" smtClean="0"/>
              <a:t>driving</a:t>
            </a:r>
          </a:p>
          <a:p>
            <a:pPr marL="0" indent="0">
              <a:buNone/>
            </a:pPr>
            <a:endParaRPr lang="en-US" dirty="0"/>
          </a:p>
          <a:p>
            <a:pPr marL="0" indent="0">
              <a:buNone/>
            </a:pPr>
            <a:r>
              <a:rPr lang="en-US" dirty="0" smtClean="0"/>
              <a:t>Parents </a:t>
            </a:r>
            <a:r>
              <a:rPr lang="en-US" dirty="0"/>
              <a:t>can be torn between giving their teen that independence if they are within legal limits to </a:t>
            </a:r>
            <a:r>
              <a:rPr lang="en-US" dirty="0" smtClean="0"/>
              <a:t>drive</a:t>
            </a:r>
          </a:p>
          <a:p>
            <a:pPr marL="0" indent="0">
              <a:buNone/>
            </a:pPr>
            <a:endParaRPr lang="en-US" dirty="0"/>
          </a:p>
          <a:p>
            <a:pPr marL="0" indent="0">
              <a:buNone/>
            </a:pPr>
            <a:r>
              <a:rPr lang="en-US" dirty="0" smtClean="0"/>
              <a:t>Other </a:t>
            </a:r>
            <a:r>
              <a:rPr lang="en-US" dirty="0"/>
              <a:t>teens are not legally allowed to </a:t>
            </a:r>
            <a:r>
              <a:rPr lang="en-US" dirty="0" smtClean="0"/>
              <a:t>drive, but still want to experience more independence </a:t>
            </a:r>
          </a:p>
          <a:p>
            <a:pPr marL="0" indent="0">
              <a:buNone/>
            </a:pPr>
            <a:endParaRPr lang="en-US" dirty="0"/>
          </a:p>
          <a:p>
            <a:pPr marL="0" indent="0">
              <a:buNone/>
            </a:pPr>
            <a:r>
              <a:rPr lang="en-US" dirty="0" smtClean="0"/>
              <a:t>Parents can support their teen in gaining independence without driving</a:t>
            </a:r>
            <a:endParaRPr lang="en-US" dirty="0"/>
          </a:p>
          <a:p>
            <a:endParaRPr lang="en-US" dirty="0"/>
          </a:p>
        </p:txBody>
      </p:sp>
    </p:spTree>
    <p:extLst>
      <p:ext uri="{BB962C8B-B14F-4D97-AF65-F5344CB8AC3E}">
        <p14:creationId xmlns:p14="http://schemas.microsoft.com/office/powerpoint/2010/main" val="353522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dirty="0" smtClean="0"/>
              <a:t>Teens, Driving, and Epilepsy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a:t>
            </a:r>
            <a:r>
              <a:rPr lang="en-US" dirty="0" smtClean="0"/>
              <a:t>desire to drive can motivate teens to be more careful about </a:t>
            </a:r>
            <a:r>
              <a:rPr lang="en-US" dirty="0" smtClean="0"/>
              <a:t>taking ownership of their health needs</a:t>
            </a:r>
          </a:p>
          <a:p>
            <a:pPr marL="0" indent="0">
              <a:buNone/>
            </a:pPr>
            <a:endParaRPr lang="en-US" dirty="0" smtClean="0"/>
          </a:p>
          <a:p>
            <a:pPr marL="0" indent="0">
              <a:buNone/>
            </a:pPr>
            <a:r>
              <a:rPr lang="en-US" dirty="0" smtClean="0"/>
              <a:t>Support your teen in taking on more ownership of controlling their seizures</a:t>
            </a:r>
          </a:p>
          <a:p>
            <a:pPr marL="0" indent="0">
              <a:buNone/>
            </a:pPr>
            <a:endParaRPr lang="en-US" dirty="0" smtClean="0"/>
          </a:p>
          <a:p>
            <a:pPr marL="0" indent="0">
              <a:buNone/>
            </a:pPr>
            <a:r>
              <a:rPr lang="en-US" dirty="0" smtClean="0"/>
              <a:t>It is important to talk to your teen about living with epilepsy and driving</a:t>
            </a:r>
          </a:p>
          <a:p>
            <a:pPr marL="457200" lvl="1" indent="0">
              <a:buNone/>
            </a:pPr>
            <a:r>
              <a:rPr lang="en-US" dirty="0" smtClean="0"/>
              <a:t>Even if your teen is legally able to drive and their doctor has also approved them to drive, they may have points in their future when their seizures are not under control and they cannot drive</a:t>
            </a:r>
          </a:p>
          <a:p>
            <a:pPr marL="0" indent="0">
              <a:buNone/>
            </a:pPr>
            <a:endParaRPr lang="en-US" dirty="0" smtClean="0"/>
          </a:p>
          <a:p>
            <a:pPr marL="0" indent="0">
              <a:buNone/>
            </a:pPr>
            <a:r>
              <a:rPr lang="en-US" dirty="0" smtClean="0"/>
              <a:t>As </a:t>
            </a:r>
            <a:r>
              <a:rPr lang="en-US" dirty="0" smtClean="0"/>
              <a:t>the age for driving approaches, it </a:t>
            </a:r>
            <a:r>
              <a:rPr lang="en-US" dirty="0" smtClean="0"/>
              <a:t>is a good idea to review your teen’s</a:t>
            </a:r>
            <a:r>
              <a:rPr lang="en-US" dirty="0" smtClean="0"/>
              <a:t> </a:t>
            </a:r>
            <a:r>
              <a:rPr lang="en-US" dirty="0" smtClean="0"/>
              <a:t>medical </a:t>
            </a:r>
            <a:r>
              <a:rPr lang="en-US" dirty="0" smtClean="0"/>
              <a:t>care</a:t>
            </a:r>
            <a:endParaRPr lang="en-US" dirty="0" smtClean="0"/>
          </a:p>
        </p:txBody>
      </p:sp>
    </p:spTree>
    <p:extLst>
      <p:ext uri="{BB962C8B-B14F-4D97-AF65-F5344CB8AC3E}">
        <p14:creationId xmlns:p14="http://schemas.microsoft.com/office/powerpoint/2010/main" val="3549515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to consider</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Tonic-</a:t>
            </a:r>
            <a:r>
              <a:rPr lang="en-US" dirty="0" smtClean="0"/>
              <a:t>clonic</a:t>
            </a:r>
            <a:r>
              <a:rPr lang="en-US" dirty="0" smtClean="0"/>
              <a:t> seizures are not the only type of seizure that can be hazardous </a:t>
            </a:r>
          </a:p>
          <a:p>
            <a:pPr marL="0" indent="0">
              <a:buNone/>
            </a:pPr>
            <a:endParaRPr lang="en-US" dirty="0" smtClean="0"/>
          </a:p>
          <a:p>
            <a:pPr marL="0" indent="0">
              <a:buNone/>
            </a:pPr>
            <a:r>
              <a:rPr lang="en-US" dirty="0" smtClean="0"/>
              <a:t>Many </a:t>
            </a:r>
            <a:r>
              <a:rPr lang="en-US" dirty="0"/>
              <a:t>absence or complex partial seizures while driving can be just as deadly as tonic-</a:t>
            </a:r>
            <a:r>
              <a:rPr lang="en-US" dirty="0"/>
              <a:t>clonic</a:t>
            </a:r>
            <a:r>
              <a:rPr lang="en-US" dirty="0"/>
              <a:t> </a:t>
            </a:r>
            <a:r>
              <a:rPr lang="en-US" dirty="0" smtClean="0"/>
              <a:t>seizures</a:t>
            </a:r>
            <a:endParaRPr lang="en-US" dirty="0"/>
          </a:p>
          <a:p>
            <a:pPr marL="0" indent="0">
              <a:buNone/>
            </a:pPr>
            <a:endParaRPr lang="en-US" dirty="0" smtClean="0"/>
          </a:p>
          <a:p>
            <a:pPr marL="0" indent="0">
              <a:buNone/>
            </a:pPr>
            <a:r>
              <a:rPr lang="en-US" dirty="0" smtClean="0"/>
              <a:t>Studies </a:t>
            </a:r>
            <a:r>
              <a:rPr lang="en-US" dirty="0"/>
              <a:t>have shown that the rate of motor vehicle accidents for people with epilepsy is higher than the average rate, but nowhere near the rate for those who drink and </a:t>
            </a:r>
            <a:r>
              <a:rPr lang="en-US" dirty="0" smtClean="0"/>
              <a:t>drive</a:t>
            </a:r>
            <a:endParaRPr lang="en-US" dirty="0"/>
          </a:p>
          <a:p>
            <a:pPr marL="0" indent="0">
              <a:buNone/>
            </a:pPr>
            <a:endParaRPr lang="en-US" dirty="0" smtClean="0"/>
          </a:p>
          <a:p>
            <a:pPr marL="0" indent="0">
              <a:buNone/>
            </a:pPr>
            <a:r>
              <a:rPr lang="en-US" dirty="0" smtClean="0"/>
              <a:t>To </a:t>
            </a:r>
            <a:r>
              <a:rPr lang="en-US" dirty="0"/>
              <a:t>get a driver's license in most U.S. states, a person with epilepsy must be free of seizures that affect consciousness for a certain period of </a:t>
            </a:r>
            <a:r>
              <a:rPr lang="en-US" dirty="0" smtClean="0"/>
              <a:t>time</a:t>
            </a:r>
            <a:endParaRPr lang="en-US" dirty="0"/>
          </a:p>
        </p:txBody>
      </p:sp>
    </p:spTree>
    <p:extLst>
      <p:ext uri="{BB962C8B-B14F-4D97-AF65-F5344CB8AC3E}">
        <p14:creationId xmlns:p14="http://schemas.microsoft.com/office/powerpoint/2010/main" val="2658206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Liability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a:t>
            </a:r>
            <a:r>
              <a:rPr lang="en-US" dirty="0"/>
              <a:t>person with epilepsy may be civilly or criminally liable for a motor vehicle accident caused by </a:t>
            </a:r>
            <a:r>
              <a:rPr lang="en-US" dirty="0" smtClean="0"/>
              <a:t>seizures</a:t>
            </a:r>
          </a:p>
          <a:p>
            <a:pPr marL="0" indent="0">
              <a:buNone/>
            </a:pPr>
            <a:r>
              <a:rPr lang="en-US" dirty="0" smtClean="0"/>
              <a:t> </a:t>
            </a:r>
          </a:p>
          <a:p>
            <a:pPr marL="0" indent="0">
              <a:buNone/>
            </a:pPr>
            <a:r>
              <a:rPr lang="en-US" dirty="0" smtClean="0"/>
              <a:t>Liability </a:t>
            </a:r>
            <a:r>
              <a:rPr lang="en-US" dirty="0"/>
              <a:t>may occur when a person </a:t>
            </a:r>
            <a:r>
              <a:rPr lang="en-US" dirty="0" smtClean="0"/>
              <a:t>drives:</a:t>
            </a:r>
            <a:endParaRPr lang="en-US" dirty="0"/>
          </a:p>
          <a:p>
            <a:pPr marL="457200" lvl="1" indent="0">
              <a:buNone/>
            </a:pPr>
            <a:r>
              <a:rPr lang="en-US" dirty="0"/>
              <a:t>a</a:t>
            </a:r>
            <a:r>
              <a:rPr lang="en-US" dirty="0" smtClean="0"/>
              <a:t>gainst </a:t>
            </a:r>
            <a:r>
              <a:rPr lang="en-US" dirty="0"/>
              <a:t>medical </a:t>
            </a:r>
            <a:r>
              <a:rPr lang="en-US" dirty="0" smtClean="0"/>
              <a:t>advice</a:t>
            </a:r>
            <a:endParaRPr lang="en-US" dirty="0"/>
          </a:p>
          <a:p>
            <a:pPr marL="457200" lvl="1" indent="0">
              <a:buNone/>
            </a:pPr>
            <a:r>
              <a:rPr lang="en-US" dirty="0" smtClean="0"/>
              <a:t>without </a:t>
            </a:r>
            <a:r>
              <a:rPr lang="en-US" dirty="0"/>
              <a:t>a valid </a:t>
            </a:r>
            <a:r>
              <a:rPr lang="en-US" dirty="0" smtClean="0"/>
              <a:t>license</a:t>
            </a:r>
            <a:endParaRPr lang="en-US" dirty="0"/>
          </a:p>
          <a:p>
            <a:pPr marL="457200" lvl="1" indent="0">
              <a:buNone/>
            </a:pPr>
            <a:r>
              <a:rPr lang="en-US" dirty="0" smtClean="0"/>
              <a:t>without </a:t>
            </a:r>
            <a:r>
              <a:rPr lang="en-US" dirty="0"/>
              <a:t>notifying the state department of motor vehicles of the medical </a:t>
            </a:r>
            <a:r>
              <a:rPr lang="en-US" dirty="0" smtClean="0"/>
              <a:t>condition</a:t>
            </a:r>
            <a:endParaRPr lang="en-US" dirty="0"/>
          </a:p>
          <a:p>
            <a:pPr marL="457200" lvl="1" indent="0">
              <a:buNone/>
            </a:pPr>
            <a:r>
              <a:rPr lang="en-US" dirty="0" smtClean="0"/>
              <a:t>with </a:t>
            </a:r>
            <a:r>
              <a:rPr lang="en-US" dirty="0"/>
              <a:t>the knowledge </a:t>
            </a:r>
            <a:r>
              <a:rPr lang="en-US" dirty="0" smtClean="0"/>
              <a:t>they are </a:t>
            </a:r>
            <a:r>
              <a:rPr lang="en-US" dirty="0"/>
              <a:t>prohibited from </a:t>
            </a:r>
            <a:r>
              <a:rPr lang="en-US" dirty="0" smtClean="0"/>
              <a:t>driving</a:t>
            </a:r>
            <a:endParaRPr lang="en-US" dirty="0"/>
          </a:p>
        </p:txBody>
      </p:sp>
    </p:spTree>
    <p:extLst>
      <p:ext uri="{BB962C8B-B14F-4D97-AF65-F5344CB8AC3E}">
        <p14:creationId xmlns:p14="http://schemas.microsoft.com/office/powerpoint/2010/main" val="132370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Texas Driving Laws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a:t>In Texas, a person must be seizure free for three months before they can legally drive</a:t>
            </a:r>
          </a:p>
          <a:p>
            <a:endParaRPr lang="en-US" sz="2400" dirty="0"/>
          </a:p>
          <a:p>
            <a:pPr marL="0" indent="0">
              <a:buNone/>
            </a:pPr>
            <a:r>
              <a:rPr lang="en-US" sz="2400" dirty="0"/>
              <a:t>Sometimes, </a:t>
            </a:r>
            <a:r>
              <a:rPr lang="en-US" sz="2400" dirty="0" smtClean="0"/>
              <a:t>a doctor </a:t>
            </a:r>
            <a:r>
              <a:rPr lang="en-US" sz="2400" dirty="0"/>
              <a:t>may want </a:t>
            </a:r>
            <a:r>
              <a:rPr lang="en-US" sz="2400" dirty="0" smtClean="0"/>
              <a:t>a patient to </a:t>
            </a:r>
            <a:r>
              <a:rPr lang="en-US" sz="2400" dirty="0"/>
              <a:t>wait event longer or not drive at all – to make </a:t>
            </a:r>
            <a:r>
              <a:rPr lang="en-US" sz="2400" dirty="0" smtClean="0"/>
              <a:t>sure they </a:t>
            </a:r>
            <a:r>
              <a:rPr lang="en-US" sz="2400" dirty="0"/>
              <a:t>stay </a:t>
            </a:r>
            <a:r>
              <a:rPr lang="en-US" sz="2400" dirty="0" smtClean="0"/>
              <a:t>safe</a:t>
            </a:r>
          </a:p>
          <a:p>
            <a:endParaRPr lang="en-US" sz="2400" dirty="0"/>
          </a:p>
          <a:p>
            <a:pPr marL="0" indent="0">
              <a:buNone/>
            </a:pPr>
            <a:r>
              <a:rPr lang="en-US" sz="2400" dirty="0" smtClean="0"/>
              <a:t>An individual can appeal license denial</a:t>
            </a:r>
            <a:br>
              <a:rPr lang="en-US" sz="2400" dirty="0" smtClean="0"/>
            </a:br>
            <a:endParaRPr lang="en-US" sz="2400" dirty="0" smtClean="0"/>
          </a:p>
          <a:p>
            <a:pPr marL="0" indent="0">
              <a:buNone/>
            </a:pPr>
            <a:r>
              <a:rPr lang="en-US" sz="2400" dirty="0" smtClean="0"/>
              <a:t>Physicians are not required to </a:t>
            </a:r>
            <a:r>
              <a:rPr lang="en-US" sz="2400" dirty="0"/>
              <a:t>report patients who have been treated for or diagnosed as having epilepsy to a central state </a:t>
            </a:r>
            <a:r>
              <a:rPr lang="en-US" sz="2400" dirty="0" smtClean="0"/>
              <a:t>agency</a:t>
            </a:r>
            <a:endParaRPr lang="en-US" sz="2400" dirty="0"/>
          </a:p>
          <a:p>
            <a:pPr marL="0" indent="0">
              <a:buNone/>
            </a:pPr>
            <a:endParaRPr lang="en-US" sz="2400" dirty="0"/>
          </a:p>
        </p:txBody>
      </p:sp>
    </p:spTree>
    <p:extLst>
      <p:ext uri="{BB962C8B-B14F-4D97-AF65-F5344CB8AC3E}">
        <p14:creationId xmlns:p14="http://schemas.microsoft.com/office/powerpoint/2010/main" val="2110517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Driving in Texas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t>A </a:t>
            </a:r>
            <a:r>
              <a:rPr lang="en-US" sz="2400" dirty="0"/>
              <a:t>history of recurrent </a:t>
            </a:r>
            <a:r>
              <a:rPr lang="en-US" sz="2400" dirty="0" smtClean="0"/>
              <a:t>seizures prevents </a:t>
            </a:r>
            <a:r>
              <a:rPr lang="en-US" sz="2400" dirty="0"/>
              <a:t>operation of cargo transport, passenger transport and emergency vehicles in classes A, B and </a:t>
            </a:r>
            <a:r>
              <a:rPr lang="en-US" sz="2400" dirty="0" smtClean="0"/>
              <a:t>C  </a:t>
            </a:r>
          </a:p>
          <a:p>
            <a:endParaRPr lang="en-US" sz="2400" dirty="0" smtClean="0"/>
          </a:p>
          <a:p>
            <a:pPr marL="0" indent="0">
              <a:buNone/>
            </a:pPr>
            <a:r>
              <a:rPr lang="en-US" sz="2400" dirty="0" smtClean="0"/>
              <a:t>For </a:t>
            </a:r>
            <a:r>
              <a:rPr lang="en-US" sz="2400" dirty="0"/>
              <a:t>a class A or B license, or to have the restriction removed from a class C license, an applicant must be seizure free while off anti-seizure medication for a period of 5 </a:t>
            </a:r>
            <a:r>
              <a:rPr lang="en-US" sz="2400" dirty="0" smtClean="0"/>
              <a:t>years</a:t>
            </a:r>
          </a:p>
          <a:p>
            <a:endParaRPr lang="en-US" sz="2400" dirty="0"/>
          </a:p>
          <a:p>
            <a:pPr marL="0" indent="0">
              <a:buNone/>
            </a:pPr>
            <a:r>
              <a:rPr lang="en-US" sz="2400" dirty="0"/>
              <a:t>Texas has adopted the federal Department of Transportation's medical standards for licensing individuals to drive commercial vehicles </a:t>
            </a:r>
            <a:r>
              <a:rPr lang="en-US" sz="2400" dirty="0" smtClean="0"/>
              <a:t>interstate</a:t>
            </a:r>
            <a:endParaRPr lang="en-US" sz="2400" dirty="0"/>
          </a:p>
        </p:txBody>
      </p:sp>
    </p:spTree>
    <p:extLst>
      <p:ext uri="{BB962C8B-B14F-4D97-AF65-F5344CB8AC3E}">
        <p14:creationId xmlns:p14="http://schemas.microsoft.com/office/powerpoint/2010/main" val="3032562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Epilepsy Diagnosis to the DMV </a:t>
            </a:r>
            <a:endParaRPr lang="en-US" dirty="0"/>
          </a:p>
        </p:txBody>
      </p:sp>
      <p:sp>
        <p:nvSpPr>
          <p:cNvPr id="3" name="Content Placeholder 2"/>
          <p:cNvSpPr>
            <a:spLocks noGrp="1"/>
          </p:cNvSpPr>
          <p:nvPr>
            <p:ph idx="1"/>
          </p:nvPr>
        </p:nvSpPr>
        <p:spPr/>
        <p:txBody>
          <a:bodyPr/>
          <a:lstStyle/>
          <a:p>
            <a:pPr marL="0" indent="0">
              <a:buNone/>
            </a:pPr>
            <a:r>
              <a:rPr lang="en-US" dirty="0" smtClean="0"/>
              <a:t>The application for a license will include a </a:t>
            </a:r>
            <a:r>
              <a:rPr lang="en-US" dirty="0"/>
              <a:t>list of medical conditions </a:t>
            </a:r>
          </a:p>
          <a:p>
            <a:endParaRPr lang="en-US" dirty="0"/>
          </a:p>
          <a:p>
            <a:pPr marL="0" indent="0">
              <a:buNone/>
            </a:pPr>
            <a:r>
              <a:rPr lang="en-US" dirty="0"/>
              <a:t>Epilepsy or seizures will be on the list</a:t>
            </a:r>
          </a:p>
          <a:p>
            <a:pPr marL="0" indent="0">
              <a:buNone/>
            </a:pPr>
            <a:endParaRPr lang="en-US" dirty="0" smtClean="0"/>
          </a:p>
          <a:p>
            <a:pPr marL="0" indent="0">
              <a:buNone/>
            </a:pPr>
            <a:r>
              <a:rPr lang="en-US" dirty="0" smtClean="0"/>
              <a:t>A person with epilepsy must note they have epilepsy</a:t>
            </a:r>
          </a:p>
          <a:p>
            <a:endParaRPr lang="en-US" dirty="0"/>
          </a:p>
          <a:p>
            <a:pPr marL="0" indent="0">
              <a:buNone/>
            </a:pPr>
            <a:r>
              <a:rPr lang="en-US" dirty="0" smtClean="0"/>
              <a:t>Failure to report an epilepsy diagnosis could result in charges if an accident were to occur</a:t>
            </a:r>
            <a:endParaRPr lang="en-US" dirty="0"/>
          </a:p>
          <a:p>
            <a:endParaRPr lang="en-US" dirty="0"/>
          </a:p>
        </p:txBody>
      </p:sp>
    </p:spTree>
    <p:extLst>
      <p:ext uri="{BB962C8B-B14F-4D97-AF65-F5344CB8AC3E}">
        <p14:creationId xmlns:p14="http://schemas.microsoft.com/office/powerpoint/2010/main" val="907852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709</TotalTime>
  <Words>1168</Words>
  <Application>Microsoft Office PowerPoint</Application>
  <PresentationFormat>Widescreen</PresentationFormat>
  <Paragraphs>174</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3</vt:lpstr>
      <vt:lpstr>Ion</vt:lpstr>
      <vt:lpstr>Epilepsy and Driving</vt:lpstr>
      <vt:lpstr>Introduction</vt:lpstr>
      <vt:lpstr>Teens, Epilepsy, and Driving</vt:lpstr>
      <vt:lpstr> Teens, Driving, and Epilepsy</vt:lpstr>
      <vt:lpstr>Factors to consider</vt:lpstr>
      <vt:lpstr>Potential Liability</vt:lpstr>
      <vt:lpstr>Texas Driving Laws</vt:lpstr>
      <vt:lpstr>Commercial Driving in Texas</vt:lpstr>
      <vt:lpstr>Reporting Epilepsy Diagnosis to the DMV </vt:lpstr>
      <vt:lpstr>Driving without a license</vt:lpstr>
      <vt:lpstr>Nocturnal Seizures and Driving</vt:lpstr>
      <vt:lpstr>Auras and Driving</vt:lpstr>
      <vt:lpstr>VNS Implant and Driving</vt:lpstr>
      <vt:lpstr>Driving and Medication</vt:lpstr>
      <vt:lpstr>Beyond driving</vt:lpstr>
      <vt:lpstr>Safety when teen is away from home</vt:lpstr>
      <vt:lpstr>Transition to living away from home</vt:lpstr>
      <vt:lpstr>Summary</vt:lpstr>
      <vt:lpstr>Resources</vt:lpstr>
      <vt:lpstr>Resources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Epilepsy and Driving</dc:title>
  <dc:creator>DallasUser</dc:creator>
  <cp:lastModifiedBy>DallasUser</cp:lastModifiedBy>
  <cp:revision>32</cp:revision>
  <cp:lastPrinted>2019-03-23T07:30:15Z</cp:lastPrinted>
  <dcterms:created xsi:type="dcterms:W3CDTF">2019-03-20T21:02:38Z</dcterms:created>
  <dcterms:modified xsi:type="dcterms:W3CDTF">2019-03-23T13:01:45Z</dcterms:modified>
</cp:coreProperties>
</file>